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7" r:id="rId11"/>
    <p:sldId id="265" r:id="rId12"/>
    <p:sldId id="266" r:id="rId13"/>
  </p:sldIdLst>
  <p:sldSz cx="14630400" cy="8229600"/>
  <p:notesSz cx="8229600" cy="14630400"/>
  <p:embeddedFontLst>
    <p:embeddedFont>
      <p:font typeface="Inconsolata" pitchFamily="1" charset="0"/>
      <p:regular r:id="rId15"/>
    </p:embeddedFont>
    <p:embeddedFont>
      <p:font typeface="Montserrat Black" panose="00000A00000000000000" pitchFamily="2" charset="0"/>
      <p:regular r:id="rId16"/>
      <p:bold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8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584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C2ADD-B4C7-70C9-A8C0-DC8FDAD58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95B4D6-0243-BB14-C70C-BA870468DF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0516D7-67B2-44E1-A9CD-3B4D72D8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E1C81-675A-8389-447E-B342782B37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05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83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E-Commerce Product Analysis - Amazon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760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1199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Amazon – Electronics Products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By Yashwanth K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Batch: DA &amp; DS Nov-24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0482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Date:  11/06/25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D03AE-CC3F-42B0-93B5-0F1365C1CC77}"/>
              </a:ext>
            </a:extLst>
          </p:cNvPr>
          <p:cNvSpPr/>
          <p:nvPr/>
        </p:nvSpPr>
        <p:spPr>
          <a:xfrm>
            <a:off x="12801600" y="7796830"/>
            <a:ext cx="1738058" cy="3071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877"/>
            <a:ext cx="663249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Hyperparameter Tuning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3790" y="1675924"/>
            <a:ext cx="75564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Grid Search CV optimized model performance for XGBoost.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93790" y="2232184"/>
            <a:ext cx="75564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Optimal parameters include n_estimators, max_depth, and learning rate.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93790" y="2788444"/>
            <a:ext cx="7556421" cy="4709160"/>
          </a:xfrm>
          <a:prstGeom prst="roundRect">
            <a:avLst>
              <a:gd name="adj" fmla="val 19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01410" y="2796064"/>
            <a:ext cx="7541181" cy="586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005483" y="2926080"/>
            <a:ext cx="33586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n_estimators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779883" y="2926080"/>
            <a:ext cx="33586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500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01410" y="3382804"/>
            <a:ext cx="7541181" cy="5867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05483" y="3512820"/>
            <a:ext cx="33586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max_depth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779883" y="3512820"/>
            <a:ext cx="33586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10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01410" y="3969544"/>
            <a:ext cx="7541181" cy="586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05483" y="4099560"/>
            <a:ext cx="33586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learning_rate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779883" y="4099560"/>
            <a:ext cx="33586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0.2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801410" y="4556284"/>
            <a:ext cx="7541181" cy="5867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1005483" y="4686300"/>
            <a:ext cx="33586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subsample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779883" y="4686300"/>
            <a:ext cx="33586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1.0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801410" y="5143024"/>
            <a:ext cx="7541181" cy="586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1005483" y="5273040"/>
            <a:ext cx="33586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colsample_bytree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779883" y="5273040"/>
            <a:ext cx="33586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1.0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801410" y="5729764"/>
            <a:ext cx="7541181" cy="5867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1005483" y="5859780"/>
            <a:ext cx="33586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Gamma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779883" y="5859780"/>
            <a:ext cx="33586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0.5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801410" y="6316504"/>
            <a:ext cx="7541181" cy="586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1005483" y="6446520"/>
            <a:ext cx="33586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Reg_alpha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4779883" y="6446520"/>
            <a:ext cx="33586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0.1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801410" y="6903244"/>
            <a:ext cx="7541181" cy="5867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1005483" y="7033260"/>
            <a:ext cx="33586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Reg_lambda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4779883" y="7033260"/>
            <a:ext cx="33586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2.0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6286" y="706279"/>
            <a:ext cx="5477828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Recommdations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93790" y="1629132"/>
            <a:ext cx="4895374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Product Segmentation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793790" y="2363391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Segment products by type and customer preferences (budget vs. premium). Use behavior and reviews for targeted marketing.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793790" y="2855595"/>
            <a:ext cx="4275177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Targeted Marketing</a:t>
            </a:r>
            <a:endParaRPr lang="en-US" sz="3100" dirty="0"/>
          </a:p>
        </p:txBody>
      </p:sp>
      <p:sp>
        <p:nvSpPr>
          <p:cNvPr id="6" name="Text 4"/>
          <p:cNvSpPr/>
          <p:nvPr/>
        </p:nvSpPr>
        <p:spPr>
          <a:xfrm>
            <a:off x="793790" y="3589853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Launch category-specific campaigns. Promote high-rated products with positive sentiment.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793790" y="4082058"/>
            <a:ext cx="709945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Inventory &amp; Pricing Optimization</a:t>
            </a:r>
            <a:endParaRPr lang="en-US" sz="3100" dirty="0"/>
          </a:p>
        </p:txBody>
      </p:sp>
      <p:sp>
        <p:nvSpPr>
          <p:cNvPr id="8" name="Text 6"/>
          <p:cNvSpPr/>
          <p:nvPr/>
        </p:nvSpPr>
        <p:spPr>
          <a:xfrm>
            <a:off x="793790" y="4816316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Monitor demand to balance stock for fast-moving items. Offer discounts on slow-moving categories.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793790" y="5308521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Quality Control</a:t>
            </a:r>
            <a:endParaRPr lang="en-US" sz="3100" dirty="0"/>
          </a:p>
        </p:txBody>
      </p:sp>
      <p:sp>
        <p:nvSpPr>
          <p:cNvPr id="10" name="Text 8"/>
          <p:cNvSpPr/>
          <p:nvPr/>
        </p:nvSpPr>
        <p:spPr>
          <a:xfrm>
            <a:off x="793790" y="6042779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Identify frequently returned or low-rated products for QA inspection. Focus on brands with consistently low ratings.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793790" y="6534983"/>
            <a:ext cx="626209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Customer Insight Integration</a:t>
            </a:r>
            <a:endParaRPr lang="en-US" sz="3100" dirty="0"/>
          </a:p>
        </p:txBody>
      </p:sp>
      <p:sp>
        <p:nvSpPr>
          <p:cNvPr id="12" name="Text 10"/>
          <p:cNvSpPr/>
          <p:nvPr/>
        </p:nvSpPr>
        <p:spPr>
          <a:xfrm>
            <a:off x="793790" y="7269242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 review analysis and rating trends for product sourcing and future launches. Highlight top-rated models</a:t>
            </a:r>
            <a:endParaRPr lang="en-US" sz="12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98BEB3-53F9-33E6-2A9C-BC2DB0CDA4F5}"/>
              </a:ext>
            </a:extLst>
          </p:cNvPr>
          <p:cNvSpPr/>
          <p:nvPr/>
        </p:nvSpPr>
        <p:spPr>
          <a:xfrm>
            <a:off x="12801600" y="7796830"/>
            <a:ext cx="1738058" cy="3071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363516"/>
            <a:ext cx="75896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Gratitude and Reflection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41245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"The eye of the buyer is sharper than the seller's."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13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0031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This project analyzes product data and applies machine learning strategies.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4812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objective is to understand market trends and customer preferences.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4462224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365260" y="450473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017306" y="4540091"/>
            <a:ext cx="33533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Analyze Product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503051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Utilize advanced machine learning strategies.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47040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365260" y="58895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017306" y="5924907"/>
            <a:ext cx="41213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Understand Market Trends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017306" y="641532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Gain insights into customer preferences.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6DB27C-770E-6657-E104-0F0DCEA1FB3E}"/>
              </a:ext>
            </a:extLst>
          </p:cNvPr>
          <p:cNvSpPr/>
          <p:nvPr/>
        </p:nvSpPr>
        <p:spPr>
          <a:xfrm>
            <a:off x="12801600" y="7796830"/>
            <a:ext cx="1738058" cy="3071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3533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Web Scraping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80190" y="1430298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Web scraping extracts essential product information.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6280190" y="1893808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Key data points include product name, price, and reviews.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357318"/>
            <a:ext cx="425291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80190" y="299525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Product Name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6280190" y="3363039"/>
            <a:ext cx="237696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Identify unique product identifiers.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799" y="2357318"/>
            <a:ext cx="425291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869799" y="299525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Price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8869799" y="3363039"/>
            <a:ext cx="237708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Capture current pricing information.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9528" y="2357318"/>
            <a:ext cx="425291" cy="42529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459528" y="299525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Rating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1459528" y="3363039"/>
            <a:ext cx="237696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Gather customer rating scores.</a:t>
            </a:r>
            <a:endParaRPr lang="en-US" sz="13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332684"/>
            <a:ext cx="425291" cy="42529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280190" y="497062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Reviews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6280190" y="5338405"/>
            <a:ext cx="237696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Collect user reviews and feedback.</a:t>
            </a:r>
            <a:endParaRPr lang="en-US" sz="1300" dirty="0"/>
          </a:p>
        </p:txBody>
      </p:sp>
      <p:sp>
        <p:nvSpPr>
          <p:cNvPr id="18" name="Shape 11"/>
          <p:cNvSpPr/>
          <p:nvPr/>
        </p:nvSpPr>
        <p:spPr>
          <a:xfrm>
            <a:off x="8891111" y="4324231"/>
            <a:ext cx="382667" cy="442198"/>
          </a:xfrm>
          <a:prstGeom prst="roundRect">
            <a:avLst>
              <a:gd name="adj" fmla="val 14337"/>
            </a:avLst>
          </a:prstGeom>
          <a:solidFill>
            <a:srgbClr val="E6E6E7"/>
          </a:solidFill>
          <a:ln/>
        </p:spPr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9799" y="4332684"/>
            <a:ext cx="425291" cy="425291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8869799" y="497062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Brand</a:t>
            </a:r>
            <a:endParaRPr lang="en-US" sz="1650" dirty="0"/>
          </a:p>
        </p:txBody>
      </p:sp>
      <p:sp>
        <p:nvSpPr>
          <p:cNvPr id="21" name="Text 13"/>
          <p:cNvSpPr/>
          <p:nvPr/>
        </p:nvSpPr>
        <p:spPr>
          <a:xfrm>
            <a:off x="8869799" y="5338405"/>
            <a:ext cx="23770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Identify the Brands</a:t>
            </a:r>
            <a:endParaRPr lang="en-US" sz="1300" dirty="0"/>
          </a:p>
        </p:txBody>
      </p:sp>
      <p:sp>
        <p:nvSpPr>
          <p:cNvPr id="22" name="Shape 14"/>
          <p:cNvSpPr/>
          <p:nvPr/>
        </p:nvSpPr>
        <p:spPr>
          <a:xfrm>
            <a:off x="11480840" y="4324231"/>
            <a:ext cx="382667" cy="442198"/>
          </a:xfrm>
          <a:prstGeom prst="roundRect">
            <a:avLst>
              <a:gd name="adj" fmla="val 14337"/>
            </a:avLst>
          </a:prstGeom>
          <a:solidFill>
            <a:srgbClr val="E6E6E7"/>
          </a:solidFill>
          <a:ln/>
        </p:spPr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9528" y="4332684"/>
            <a:ext cx="425291" cy="425291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11459528" y="497062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Category</a:t>
            </a:r>
            <a:endParaRPr lang="en-US" sz="1650" dirty="0"/>
          </a:p>
        </p:txBody>
      </p:sp>
      <p:sp>
        <p:nvSpPr>
          <p:cNvPr id="25" name="Text 16"/>
          <p:cNvSpPr/>
          <p:nvPr/>
        </p:nvSpPr>
        <p:spPr>
          <a:xfrm>
            <a:off x="11459528" y="5338405"/>
            <a:ext cx="237696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Group by Categorical Products</a:t>
            </a:r>
            <a:endParaRPr lang="en-US" sz="1300" dirty="0"/>
          </a:p>
        </p:txBody>
      </p:sp>
      <p:sp>
        <p:nvSpPr>
          <p:cNvPr id="26" name="Shape 17"/>
          <p:cNvSpPr/>
          <p:nvPr/>
        </p:nvSpPr>
        <p:spPr>
          <a:xfrm>
            <a:off x="6301502" y="6299597"/>
            <a:ext cx="382667" cy="442198"/>
          </a:xfrm>
          <a:prstGeom prst="roundRect">
            <a:avLst>
              <a:gd name="adj" fmla="val 14337"/>
            </a:avLst>
          </a:prstGeom>
          <a:solidFill>
            <a:srgbClr val="E6E6E7"/>
          </a:solidFill>
          <a:ln/>
        </p:spPr>
      </p:sp>
      <p:pic>
        <p:nvPicPr>
          <p:cNvPr id="27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190" y="6308050"/>
            <a:ext cx="425291" cy="425291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6280190" y="694598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Discount</a:t>
            </a:r>
            <a:endParaRPr lang="en-US" sz="1650" dirty="0"/>
          </a:p>
        </p:txBody>
      </p:sp>
      <p:sp>
        <p:nvSpPr>
          <p:cNvPr id="29" name="Text 19"/>
          <p:cNvSpPr/>
          <p:nvPr/>
        </p:nvSpPr>
        <p:spPr>
          <a:xfrm>
            <a:off x="6280190" y="7313771"/>
            <a:ext cx="237696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Discount of Products</a:t>
            </a:r>
            <a:endParaRPr lang="en-US" sz="13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0DCCE8-41E9-219D-9B0B-B56F378BE5CD}"/>
              </a:ext>
            </a:extLst>
          </p:cNvPr>
          <p:cNvSpPr/>
          <p:nvPr/>
        </p:nvSpPr>
        <p:spPr>
          <a:xfrm>
            <a:off x="12801600" y="7796830"/>
            <a:ext cx="1738058" cy="3071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49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Cleaning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873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cleaning ensures accuracy and consistency for analysis.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054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addressed null values and standardized formats.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50281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Handle Null Values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08575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Price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27953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Rating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70151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Reviews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200406" y="4150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Clean Price Data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200406" y="473142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Removed currency symbols (₹).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00406" y="5536525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Removed commas (,) for numerical conversion.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07022" y="4150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Extract Reviews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607022" y="473142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Parsed numerical review counts.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607022" y="553652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Ensured consistent format.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013638" y="4150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Standardize Data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1013638" y="473142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Formatted all columns consistently.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1013638" y="5536525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Created a separate 'Brand' column for clarity.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46F5AF-2ABD-48E8-0736-47980CB6A633}"/>
              </a:ext>
            </a:extLst>
          </p:cNvPr>
          <p:cNvSpPr/>
          <p:nvPr/>
        </p:nvSpPr>
        <p:spPr>
          <a:xfrm>
            <a:off x="12801600" y="7796830"/>
            <a:ext cx="1738058" cy="3071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22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Storage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412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is stored in a MySQL relational database for efficient querying.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0221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This setup ensures reusability for tools like PowerBI, Tableau and Python.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4003119"/>
            <a:ext cx="3664744" cy="1685092"/>
          </a:xfrm>
          <a:prstGeom prst="roundRect">
            <a:avLst>
              <a:gd name="adj" fmla="val 54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514624" y="4237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MYSQL Database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514624" y="4727972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Stored data in the 'Product_db' database.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4003119"/>
            <a:ext cx="3664863" cy="1685092"/>
          </a:xfrm>
          <a:prstGeom prst="roundRect">
            <a:avLst>
              <a:gd name="adj" fmla="val 54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10406182" y="4237553"/>
            <a:ext cx="31034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Relational Structure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406182" y="4727972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Enables efficient and complex queries.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15025"/>
            <a:ext cx="7556421" cy="1322189"/>
          </a:xfrm>
          <a:prstGeom prst="roundRect">
            <a:avLst>
              <a:gd name="adj" fmla="val 6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514624" y="61494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Reusability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14624" y="663987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Integrates seamlessly with PowerBI, Tableau and Python.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ED9A21-45AC-7DC1-39E2-2E532BF1A049}"/>
              </a:ext>
            </a:extLst>
          </p:cNvPr>
          <p:cNvSpPr/>
          <p:nvPr/>
        </p:nvSpPr>
        <p:spPr>
          <a:xfrm>
            <a:off x="12801600" y="7796830"/>
            <a:ext cx="1738058" cy="3071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02970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EDA Analysis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1899523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Exploratory Data Analysis (EDA) reveals insights into product data.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3790" y="2486739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analyzed distributions, top brands, and correlation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793790" y="3073956"/>
            <a:ext cx="484823" cy="484823"/>
          </a:xfrm>
          <a:prstGeom prst="roundRect">
            <a:avLst>
              <a:gd name="adj" fmla="val 188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1493996" y="3148013"/>
            <a:ext cx="2943344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Top Brands by Ratings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493996" y="3950375"/>
            <a:ext cx="2943344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Identified leading brands based on customer satisfaction.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4706660" y="3073956"/>
            <a:ext cx="484823" cy="484823"/>
          </a:xfrm>
          <a:prstGeom prst="roundRect">
            <a:avLst>
              <a:gd name="adj" fmla="val 188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406866" y="314801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Price vs. Rating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406866" y="3613785"/>
            <a:ext cx="2943344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Examined the relationship between product cost and customer perception.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93790" y="5415677"/>
            <a:ext cx="484823" cy="484823"/>
          </a:xfrm>
          <a:prstGeom prst="roundRect">
            <a:avLst>
              <a:gd name="adj" fmla="val 188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1493996" y="5489734"/>
            <a:ext cx="2943344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Distribution Analysis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493996" y="6292096"/>
            <a:ext cx="2943344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Reviewed ratings, price, and review counts distributions.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4706660" y="5415677"/>
            <a:ext cx="484823" cy="484823"/>
          </a:xfrm>
          <a:prstGeom prst="roundRect">
            <a:avLst>
              <a:gd name="adj" fmla="val 188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6" name="Text 13"/>
          <p:cNvSpPr/>
          <p:nvPr/>
        </p:nvSpPr>
        <p:spPr>
          <a:xfrm>
            <a:off x="5406866" y="548973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Correlation Matrix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5406866" y="5955506"/>
            <a:ext cx="294334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Determined relationships between key variables.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31A73-1EF2-04D9-6B48-3AFAAB487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C51973E-C8AB-0194-1DDF-594D17F2285D}"/>
              </a:ext>
            </a:extLst>
          </p:cNvPr>
          <p:cNvSpPr/>
          <p:nvPr/>
        </p:nvSpPr>
        <p:spPr>
          <a:xfrm>
            <a:off x="793790" y="641866"/>
            <a:ext cx="100822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Unsupervised Learning: K-Means Clustering</a:t>
            </a:r>
            <a:endParaRPr lang="en-US" sz="33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CE0A686-2FF3-4189-6455-E8E325D92AB4}"/>
              </a:ext>
            </a:extLst>
          </p:cNvPr>
          <p:cNvSpPr/>
          <p:nvPr/>
        </p:nvSpPr>
        <p:spPr>
          <a:xfrm>
            <a:off x="793790" y="1513642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K-Means clustering categorizes products based on their features.</a:t>
            </a:r>
            <a:endParaRPr lang="en-US" sz="13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3B31BEA-45DA-561E-C792-99E99CC9422B}"/>
              </a:ext>
            </a:extLst>
          </p:cNvPr>
          <p:cNvSpPr/>
          <p:nvPr/>
        </p:nvSpPr>
        <p:spPr>
          <a:xfrm>
            <a:off x="793790" y="1977152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This helps identify distinct product segments for targeted strategies.</a:t>
            </a: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619" y="2631996"/>
            <a:ext cx="6313884" cy="476428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F774C93-95F6-B1EA-4926-61C8E42D4252}"/>
              </a:ext>
            </a:extLst>
          </p:cNvPr>
          <p:cNvSpPr/>
          <p:nvPr/>
        </p:nvSpPr>
        <p:spPr>
          <a:xfrm>
            <a:off x="12801600" y="7796830"/>
            <a:ext cx="1738058" cy="3071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4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1866"/>
            <a:ext cx="100822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Unsupervised Learning: K-Means Clustering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513642"/>
            <a:ext cx="573170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K-Means clustering categorizes products based on their features.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93791" y="1977152"/>
            <a:ext cx="597277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This helps identify distinct product segments for targeted strategies.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568" y="2249610"/>
            <a:ext cx="4398861" cy="4398861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7904" y="3182108"/>
            <a:ext cx="266662" cy="333244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8220303" y="4872437"/>
            <a:ext cx="315990" cy="313785"/>
          </a:xfrm>
          <a:prstGeom prst="roundRect">
            <a:avLst>
              <a:gd name="adj" fmla="val 268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5240" dir="2700000" algn="bl" rotWithShape="0">
              <a:srgbClr val="151617">
                <a:alpha val="100000"/>
              </a:srgbClr>
            </a:outerShdw>
          </a:effectLst>
        </p:spPr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4001" y="4909585"/>
            <a:ext cx="197535" cy="24686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730486" y="4909586"/>
            <a:ext cx="1975351" cy="24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Cluster 0 (Blue)</a:t>
            </a:r>
            <a:endParaRPr lang="en-US" sz="1650" dirty="0"/>
          </a:p>
        </p:txBody>
      </p:sp>
      <p:sp>
        <p:nvSpPr>
          <p:cNvPr id="11" name="Text 5"/>
          <p:cNvSpPr/>
          <p:nvPr/>
        </p:nvSpPr>
        <p:spPr>
          <a:xfrm>
            <a:off x="8730486" y="5345355"/>
            <a:ext cx="5391292" cy="251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High rating, very low price: budget products.</a:t>
            </a:r>
            <a:endParaRPr lang="en-US" sz="13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9568" y="2249610"/>
            <a:ext cx="4398861" cy="4398861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89289" y="3182108"/>
            <a:ext cx="266662" cy="333244"/>
          </a:xfrm>
          <a:prstGeom prst="rect">
            <a:avLst/>
          </a:prstGeom>
        </p:spPr>
      </p:pic>
      <p:sp>
        <p:nvSpPr>
          <p:cNvPr id="14" name="Shape 6"/>
          <p:cNvSpPr/>
          <p:nvPr/>
        </p:nvSpPr>
        <p:spPr>
          <a:xfrm>
            <a:off x="8220303" y="5872682"/>
            <a:ext cx="315990" cy="313785"/>
          </a:xfrm>
          <a:prstGeom prst="roundRect">
            <a:avLst>
              <a:gd name="adj" fmla="val 268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5240" dir="2700000" algn="bl" rotWithShape="0">
              <a:srgbClr val="151617">
                <a:alpha val="100000"/>
              </a:srgbClr>
            </a:outerShdw>
          </a:effectLst>
        </p:spPr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4001" y="5909829"/>
            <a:ext cx="197535" cy="246863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8730486" y="5909830"/>
            <a:ext cx="1975351" cy="24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Cluster 1 (Orange)</a:t>
            </a:r>
            <a:endParaRPr lang="en-US" sz="1650" dirty="0"/>
          </a:p>
        </p:txBody>
      </p:sp>
      <p:sp>
        <p:nvSpPr>
          <p:cNvPr id="17" name="Text 8"/>
          <p:cNvSpPr/>
          <p:nvPr/>
        </p:nvSpPr>
        <p:spPr>
          <a:xfrm>
            <a:off x="8730486" y="6345599"/>
            <a:ext cx="5391292" cy="251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Affordable products.</a:t>
            </a:r>
            <a:endParaRPr lang="en-US" sz="1300" dirty="0"/>
          </a:p>
        </p:txBody>
      </p:sp>
      <p:pic>
        <p:nvPicPr>
          <p:cNvPr id="19" name="Picture 18" descr="A graph of blue and orange bars">
            <a:extLst>
              <a:ext uri="{FF2B5EF4-FFF2-40B4-BE49-F238E27FC236}">
                <a16:creationId xmlns:a16="http://schemas.microsoft.com/office/drawing/2014/main" id="{C7D67902-EF94-179D-6034-443A33EE4B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622" y="2708488"/>
            <a:ext cx="7394275" cy="487924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58DC50-D1AC-8377-6CCE-08039D90B81B}"/>
              </a:ext>
            </a:extLst>
          </p:cNvPr>
          <p:cNvSpPr/>
          <p:nvPr/>
        </p:nvSpPr>
        <p:spPr>
          <a:xfrm>
            <a:off x="12801600" y="7796830"/>
            <a:ext cx="1738058" cy="3071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9498"/>
            <a:ext cx="63348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Supervised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7984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predicted product categories using supervised learning models.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4164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Features were preprocessed with label encoding and standard scaling.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97448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624263"/>
            <a:ext cx="29950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Predicted Category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11468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Model output for product classification.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758333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985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One Hot Label Encoded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547556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Categorical columns transformed numerically.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119217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674" y="63460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Standard Scaler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154674" y="6836450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Features normalized for model training.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A26554-89C5-854D-63C6-04FA2CDE02EC}"/>
              </a:ext>
            </a:extLst>
          </p:cNvPr>
          <p:cNvSpPr/>
          <p:nvPr/>
        </p:nvSpPr>
        <p:spPr>
          <a:xfrm>
            <a:off x="12801600" y="7796830"/>
            <a:ext cx="1738058" cy="3071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613</Words>
  <Application>Microsoft Office PowerPoint</Application>
  <PresentationFormat>Custom</PresentationFormat>
  <Paragraphs>130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Montserrat Black</vt:lpstr>
      <vt:lpstr>Arial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Yashwa KL</cp:lastModifiedBy>
  <cp:revision>12</cp:revision>
  <dcterms:created xsi:type="dcterms:W3CDTF">2025-06-11T08:16:24Z</dcterms:created>
  <dcterms:modified xsi:type="dcterms:W3CDTF">2025-06-11T08:41:33Z</dcterms:modified>
</cp:coreProperties>
</file>